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0"/>
  </p:notesMasterIdLst>
  <p:handoutMasterIdLst>
    <p:handoutMasterId r:id="rId11"/>
  </p:handoutMasterIdLst>
  <p:sldIdLst>
    <p:sldId id="292" r:id="rId5"/>
    <p:sldId id="295" r:id="rId6"/>
    <p:sldId id="291" r:id="rId7"/>
    <p:sldId id="294" r:id="rId8"/>
    <p:sldId id="293" r:id="rId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FC"/>
    <a:srgbClr val="FFFFFF"/>
    <a:srgbClr val="F5F5F5"/>
    <a:srgbClr val="FBFBFB"/>
    <a:srgbClr val="2E3D92"/>
    <a:srgbClr val="E79130"/>
    <a:srgbClr val="BE551A"/>
    <a:srgbClr val="F3703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26/10/2025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26/10/2025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3176" y="177282"/>
            <a:ext cx="7078824" cy="3388039"/>
          </a:xfrm>
        </p:spPr>
        <p:txBody>
          <a:bodyPr>
            <a:noAutofit/>
          </a:bodyPr>
          <a:lstStyle/>
          <a:p>
            <a:pPr algn="ctr"/>
            <a:r>
              <a:rPr lang="it-IT" sz="3800" dirty="0"/>
              <a:t>VALUTAZIONE DELL’UTILIZZO DEL NOL NELLA GESTIONE DEL DOLORE INTRAOPERATORIO NEI PAZIENTI SOTTOPOSTI A CHIRURGIA BARIATRICA</a:t>
            </a:r>
            <a:endParaRPr lang="it-IT" sz="3800" dirty="0">
              <a:solidFill>
                <a:srgbClr val="304297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6460" y="4869998"/>
            <a:ext cx="6915540" cy="1745406"/>
          </a:xfrm>
        </p:spPr>
        <p:txBody>
          <a:bodyPr>
            <a:normAutofit fontScale="25000" lnSpcReduction="20000"/>
          </a:bodyPr>
          <a:lstStyle/>
          <a:p>
            <a:r>
              <a:rPr lang="it-IT" sz="6300" b="1" dirty="0">
                <a:solidFill>
                  <a:srgbClr val="E79130"/>
                </a:solidFill>
              </a:rPr>
              <a:t>Dott. Ernesto Trimarchi</a:t>
            </a:r>
          </a:p>
          <a:p>
            <a:r>
              <a:rPr lang="it-IT" sz="6300" b="1" dirty="0" err="1">
                <a:solidFill>
                  <a:srgbClr val="E79130"/>
                </a:solidFill>
              </a:rPr>
              <a:t>DOTT.ssa</a:t>
            </a:r>
            <a:r>
              <a:rPr lang="it-IT" sz="6300" b="1" dirty="0">
                <a:solidFill>
                  <a:srgbClr val="E79130"/>
                </a:solidFill>
              </a:rPr>
              <a:t> Raffaella </a:t>
            </a:r>
            <a:r>
              <a:rPr lang="it-IT" sz="6300" b="1" dirty="0" err="1">
                <a:solidFill>
                  <a:srgbClr val="E79130"/>
                </a:solidFill>
              </a:rPr>
              <a:t>Mallamace</a:t>
            </a:r>
            <a:endParaRPr lang="it-IT" sz="6300" b="1" dirty="0">
              <a:solidFill>
                <a:srgbClr val="E79130"/>
              </a:solidFill>
            </a:endParaRPr>
          </a:p>
          <a:p>
            <a:r>
              <a:rPr lang="it-IT" sz="6300" b="1" dirty="0">
                <a:solidFill>
                  <a:srgbClr val="E79130"/>
                </a:solidFill>
              </a:rPr>
              <a:t>Dott.ssa Alessandra Arena</a:t>
            </a:r>
          </a:p>
          <a:p>
            <a:r>
              <a:rPr lang="it-IT" sz="6300" b="1" dirty="0">
                <a:solidFill>
                  <a:srgbClr val="E79130"/>
                </a:solidFill>
              </a:rPr>
              <a:t>AOU Policlinico </a:t>
            </a:r>
            <a:r>
              <a:rPr lang="it-IT" sz="6300" b="1" dirty="0" err="1">
                <a:solidFill>
                  <a:srgbClr val="E79130"/>
                </a:solidFill>
              </a:rPr>
              <a:t>G.Martino</a:t>
            </a:r>
            <a:r>
              <a:rPr lang="it-IT" sz="6300" b="1" dirty="0">
                <a:solidFill>
                  <a:srgbClr val="E79130"/>
                </a:solidFill>
              </a:rPr>
              <a:t> DAI Chirurgia Servizio di Anestesia</a:t>
            </a:r>
          </a:p>
          <a:p>
            <a:endParaRPr lang="it-IT" sz="1900" b="1" dirty="0">
              <a:solidFill>
                <a:srgbClr val="E791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718458"/>
          </a:xfrm>
        </p:spPr>
        <p:txBody>
          <a:bodyPr>
            <a:noAutofit/>
          </a:bodyPr>
          <a:lstStyle/>
          <a:p>
            <a:pPr algn="ctr"/>
            <a:r>
              <a:rPr lang="it-IT" dirty="0" err="1"/>
              <a:t>Nociception</a:t>
            </a:r>
            <a:r>
              <a:rPr lang="it-IT" dirty="0"/>
              <a:t> Level Index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A18C8C0-E1F3-2693-6FEB-175143E12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0075"/>
            <a:ext cx="6240202" cy="3329246"/>
          </a:xfrm>
          <a:prstGeom prst="rect">
            <a:avLst/>
          </a:prstGeom>
        </p:spPr>
      </p:pic>
      <p:pic>
        <p:nvPicPr>
          <p:cNvPr id="3" name="Segnaposto contenuto 3">
            <a:extLst>
              <a:ext uri="{FF2B5EF4-FFF2-40B4-BE49-F238E27FC236}">
                <a16:creationId xmlns:a16="http://schemas.microsoft.com/office/drawing/2014/main" id="{8F377374-6B10-0EA7-3CB6-681CF9F70BCF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/>
          <a:srcRect t="-2569" b="-1"/>
          <a:stretch/>
        </p:blipFill>
        <p:spPr>
          <a:xfrm>
            <a:off x="1" y="494216"/>
            <a:ext cx="6240201" cy="230585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A2B42F2-39E5-51AB-AB9C-19D29DBAAD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891"/>
          <a:stretch>
            <a:fillRect/>
          </a:stretch>
        </p:blipFill>
        <p:spPr>
          <a:xfrm>
            <a:off x="7753739" y="870762"/>
            <a:ext cx="4142792" cy="5258559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76C3925A-5667-9980-344D-DD57416ED140}"/>
              </a:ext>
            </a:extLst>
          </p:cNvPr>
          <p:cNvSpPr/>
          <p:nvPr/>
        </p:nvSpPr>
        <p:spPr>
          <a:xfrm>
            <a:off x="8742784" y="1035698"/>
            <a:ext cx="3060440" cy="1959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4">
            <a:extLst>
              <a:ext uri="{FF2B5EF4-FFF2-40B4-BE49-F238E27FC236}">
                <a16:creationId xmlns:a16="http://schemas.microsoft.com/office/drawing/2014/main" id="{4BE74DD9-934C-1ABB-22F2-4B16D15C23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88" t="2570" r="5468"/>
          <a:stretch>
            <a:fillRect/>
          </a:stretch>
        </p:blipFill>
        <p:spPr bwMode="auto">
          <a:xfrm>
            <a:off x="770" y="727787"/>
            <a:ext cx="4437493" cy="53557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E8B4AA6-5D95-10C6-1529-EAF115D48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602" y="830998"/>
            <a:ext cx="4533900" cy="525256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5094F78-D522-D500-F869-0920DEA3A106}"/>
              </a:ext>
            </a:extLst>
          </p:cNvPr>
          <p:cNvSpPr txBox="1"/>
          <p:nvPr/>
        </p:nvSpPr>
        <p:spPr>
          <a:xfrm>
            <a:off x="3722914" y="0"/>
            <a:ext cx="4010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/>
              <a:t>Analisi Dei dati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73A9AA-111F-CFFD-9DBB-994A6426C026}"/>
              </a:ext>
            </a:extLst>
          </p:cNvPr>
          <p:cNvSpPr txBox="1"/>
          <p:nvPr/>
        </p:nvSpPr>
        <p:spPr>
          <a:xfrm>
            <a:off x="4982547" y="1614196"/>
            <a:ext cx="27505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/>
              <a:t>5 Tempi: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200" b="1" dirty="0"/>
              <a:t>Baseline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200" b="1" dirty="0"/>
              <a:t>IOT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200" b="1" dirty="0"/>
              <a:t>Pneumoperitoneo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200" b="1" dirty="0"/>
              <a:t>1 h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200" b="1" dirty="0"/>
              <a:t>Estubazione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74645"/>
            <a:ext cx="10058400" cy="811763"/>
          </a:xfrm>
        </p:spPr>
        <p:txBody>
          <a:bodyPr/>
          <a:lstStyle/>
          <a:p>
            <a:pPr algn="ctr"/>
            <a:r>
              <a:rPr lang="it-IT" dirty="0"/>
              <a:t>Risultati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9E9DB9BB-91D1-D50E-2550-3C11A36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25022"/>
            <a:ext cx="3670769" cy="376078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A07786E-DD63-21F1-ABD3-36C0D5819C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4"/>
          <a:stretch>
            <a:fillRect/>
          </a:stretch>
        </p:blipFill>
        <p:spPr bwMode="auto">
          <a:xfrm>
            <a:off x="7275830" y="1766644"/>
            <a:ext cx="4916170" cy="4238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6D497C9-983E-B5A7-314B-F3692B6980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87"/>
          <a:stretch>
            <a:fillRect/>
          </a:stretch>
        </p:blipFill>
        <p:spPr>
          <a:xfrm>
            <a:off x="3340360" y="1766644"/>
            <a:ext cx="4504060" cy="411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808591"/>
          </a:xfrm>
        </p:spPr>
        <p:txBody>
          <a:bodyPr>
            <a:normAutofit fontScale="90000"/>
          </a:bodyPr>
          <a:lstStyle/>
          <a:p>
            <a:r>
              <a:rPr lang="it-IT" dirty="0"/>
              <a:t>Grazie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DC99DCF-49C1-057B-6992-A3CEF8A42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7" y="2256607"/>
            <a:ext cx="5067681" cy="40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3963</TotalTime>
  <Words>56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Calibri</vt:lpstr>
      <vt:lpstr>Wingdings</vt:lpstr>
      <vt:lpstr>RetrospectVTI</vt:lpstr>
      <vt:lpstr>VALUTAZIONE DELL’UTILIZZO DEL NOL NELLA GESTIONE DEL DOLORE INTRAOPERATORIO NEI PAZIENTI SOTTOPOSTI A CHIRURGIA BARIATRICA</vt:lpstr>
      <vt:lpstr>Nociception Level Index </vt:lpstr>
      <vt:lpstr>Presentazione standard di PowerPoint</vt:lpstr>
      <vt:lpstr>Risultati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Ernesto Trimarchi</cp:lastModifiedBy>
  <cp:revision>21</cp:revision>
  <dcterms:created xsi:type="dcterms:W3CDTF">2022-02-27T17:36:31Z</dcterms:created>
  <dcterms:modified xsi:type="dcterms:W3CDTF">2025-10-26T10:53:23Z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